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70" r:id="rId4"/>
    <p:sldId id="261" r:id="rId5"/>
    <p:sldId id="262" r:id="rId6"/>
    <p:sldId id="259" r:id="rId7"/>
    <p:sldId id="260" r:id="rId8"/>
    <p:sldId id="272" r:id="rId9"/>
    <p:sldId id="271" r:id="rId10"/>
    <p:sldId id="273" r:id="rId11"/>
    <p:sldId id="258" r:id="rId12"/>
    <p:sldId id="274" r:id="rId13"/>
    <p:sldId id="264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000099"/>
    <a:srgbClr val="33CCFF"/>
    <a:srgbClr val="33E50F"/>
    <a:srgbClr val="F7E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-2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F8EFA-547B-4C87-826F-4D920679ACC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A77CC-18F7-405C-A246-929240F6D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5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14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1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9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6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02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69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4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1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5EC28-3239-4365-8587-DB77280DEF55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5D92-5078-43C6-A4BC-5D235AC3C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00077" y="1439186"/>
            <a:ext cx="5677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伯牙绝弦</a:t>
            </a:r>
            <a:endParaRPr lang="zh-CN" altLang="en-US" sz="9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2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2790536" y="365125"/>
            <a:ext cx="833296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伯牙绝弦</a:t>
            </a:r>
            <a:endParaRPr lang="en-US" altLang="zh-CN" sz="4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牙善鼓琴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32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子期善听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32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牙鼓琴，志在高山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32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子期曰：“善哉，峨峨兮若泰山！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32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志</a:t>
            </a: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在流水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32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子期曰：“善哉，洋洋兮若江河！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32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牙所念</a:t>
            </a:r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32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子期必得之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32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期死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32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2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32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牙谓世再无知音，乃破琴绝弦，终身不复鼓。</a:t>
            </a:r>
          </a:p>
        </p:txBody>
      </p:sp>
    </p:spTree>
    <p:extLst>
      <p:ext uri="{BB962C8B-B14F-4D97-AF65-F5344CB8AC3E}">
        <p14:creationId xmlns:p14="http://schemas.microsoft.com/office/powerpoint/2010/main" val="29185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6" name="文本框 5"/>
          <p:cNvSpPr txBox="1"/>
          <p:nvPr/>
        </p:nvSpPr>
        <p:spPr>
          <a:xfrm>
            <a:off x="2608029" y="1171029"/>
            <a:ext cx="84116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善哉，峨峨兮若泰山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en-US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哉，洋洋兮若江河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en-US" altLang="zh-CN" sz="54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善哉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5400" b="1" baseline="-5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———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兮若</a:t>
            </a:r>
            <a:r>
              <a:rPr lang="en-US" altLang="zh-CN" sz="5400" b="1" baseline="-5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———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en-US" altLang="zh-CN" sz="5400" dirty="0" smtClean="0"/>
          </a:p>
          <a:p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哉，</a:t>
            </a:r>
            <a:r>
              <a:rPr lang="en-US" altLang="zh-CN" sz="5400" b="1" baseline="-5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———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兮若</a:t>
            </a:r>
            <a:r>
              <a:rPr lang="en-US" altLang="zh-CN" sz="5400" b="1" baseline="-5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———</a:t>
            </a:r>
            <a:r>
              <a:rPr lang="zh-CN" altLang="en-US" sz="54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zh-CN" altLang="en-US" sz="5400" dirty="0"/>
          </a:p>
          <a:p>
            <a:endParaRPr lang="zh-CN" altLang="en-US" sz="5400" dirty="0"/>
          </a:p>
        </p:txBody>
      </p:sp>
      <p:sp>
        <p:nvSpPr>
          <p:cNvPr id="3" name="文本框 2"/>
          <p:cNvSpPr txBox="1"/>
          <p:nvPr/>
        </p:nvSpPr>
        <p:spPr>
          <a:xfrm>
            <a:off x="4674870" y="2833022"/>
            <a:ext cx="529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徐徐</a:t>
            </a:r>
            <a:r>
              <a:rPr lang="zh-CN" altLang="en-US" dirty="0" smtClean="0"/>
              <a:t>                      </a:t>
            </a:r>
            <a:r>
              <a:rPr lang="zh-CN" altLang="en-US" sz="5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清风</a:t>
            </a:r>
            <a:endParaRPr lang="zh-CN" altLang="en-US" sz="5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684" y="3664019"/>
            <a:ext cx="4308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茫茫 </a:t>
            </a:r>
            <a:r>
              <a:rPr lang="zh-CN" altLang="en-US" dirty="0" smtClean="0"/>
              <a:t>                   </a:t>
            </a:r>
            <a:r>
              <a:rPr lang="zh-CN" altLang="en-US" sz="5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大海</a:t>
            </a:r>
            <a:endParaRPr lang="zh-CN" altLang="en-US" sz="5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4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2459808" y="1415639"/>
            <a:ext cx="8350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伯牙所</a:t>
            </a:r>
            <a:r>
              <a:rPr lang="zh-CN" altLang="en-US" sz="4800" dirty="0" smtClean="0"/>
              <a:t>念，</a:t>
            </a:r>
            <a:r>
              <a:rPr lang="zh-CN" altLang="en-US" sz="4800" dirty="0" smtClean="0"/>
              <a:t>钟子期必得</a:t>
            </a:r>
            <a:r>
              <a:rPr lang="zh-CN" altLang="en-US" sz="4800" dirty="0" smtClean="0"/>
              <a:t>之。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857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2949933" y="1027906"/>
            <a:ext cx="6567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子期死，伯牙谓世再无知音，乃破琴绝弦，终身不复鼓。</a:t>
            </a:r>
            <a:endParaRPr lang="zh-CN" altLang="en-US" sz="6000" dirty="0">
              <a:solidFill>
                <a:srgbClr val="00B0F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Various Artists - River Waters (clip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6437" y="60708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35"/>
          </a:xfrm>
        </p:spPr>
      </p:pic>
      <p:sp>
        <p:nvSpPr>
          <p:cNvPr id="5" name="文本框 4"/>
          <p:cNvSpPr txBox="1"/>
          <p:nvPr/>
        </p:nvSpPr>
        <p:spPr>
          <a:xfrm>
            <a:off x="1633994" y="454789"/>
            <a:ext cx="803876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伯牙绝弦</a:t>
            </a:r>
            <a:endParaRPr lang="en-US" altLang="zh-CN" sz="6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sz="4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牙善鼓琴，钟子期善听。伯牙鼓琴，志在高山，钟子期曰：“善哉，峨峨兮若泰山！”志在流水，钟子期曰：“善哉，洋洋兮若江河！”伯牙所念，钟子期必得之。子期死，伯牙谓世再无知音，乃破琴绝弦，终身不复鼓。</a:t>
            </a:r>
          </a:p>
        </p:txBody>
      </p:sp>
      <p:pic>
        <p:nvPicPr>
          <p:cNvPr id="3" name="中央民族乐团 - 高山流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8675" y="5866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1492170" y="462987"/>
            <a:ext cx="9861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0099"/>
                </a:solidFill>
              </a:rPr>
              <a:t>      导学提示：请同学们自由读课文，借助拼音把字音读准，再读一读注释，把句子读通。</a:t>
            </a:r>
            <a:endParaRPr lang="zh-CN" altLang="en-US" sz="2800" dirty="0">
              <a:solidFill>
                <a:srgbClr val="000099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4633" y="1491898"/>
            <a:ext cx="97227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伯牙绝</a:t>
            </a:r>
            <a:r>
              <a:rPr lang="zh-CN" altLang="en-US" sz="3600" b="1" baseline="30000" dirty="0" smtClean="0">
                <a:solidFill>
                  <a:srgbClr val="FF0000"/>
                </a:solidFill>
              </a:rPr>
              <a:t>①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弦</a:t>
            </a:r>
            <a:endParaRPr lang="en-US" altLang="zh-CN" sz="36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伯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牙善鼓琴，钟子期善听。伯牙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鼓</a:t>
            </a:r>
            <a:r>
              <a:rPr lang="zh-CN" altLang="en-US" sz="3600" b="1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琴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，志在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高山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钟子期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曰“善哉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④</a:t>
            </a:r>
            <a:r>
              <a:rPr lang="en-US" altLang="zh-CN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3600" b="1" dirty="0" err="1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zāi</a:t>
            </a:r>
            <a:r>
              <a:rPr lang="en-US" altLang="zh-CN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⑤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兮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⑥</a:t>
            </a:r>
            <a:r>
              <a:rPr lang="en-US" altLang="zh-CN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3600" b="1" dirty="0" err="1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xī</a:t>
            </a:r>
            <a:r>
              <a:rPr lang="en-US" altLang="zh-CN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若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泰山！”志在流水，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钟子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期曰：“善哉，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洋洋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⑦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兮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若江河！”伯牙所念，钟子期必得之。子期死，伯牙谓世再无知音，乃破琴绝弦，终身不复鼓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3600" b="1" dirty="0" smtClean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①绝：断绝。           ②鼓：弹琴。              ③志在高山：心里想到高山。</a:t>
            </a:r>
            <a:endParaRPr lang="en-US" altLang="zh-CN" sz="2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④哉：语气词，表示感叹                             ⑤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峨：高</a:t>
            </a:r>
            <a:endParaRPr lang="en-US" altLang="zh-CN" sz="2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⑥兮：语气词，相当于“啊”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⑦：洋洋：广大</a:t>
            </a:r>
            <a:endParaRPr lang="en-US" altLang="zh-CN" sz="2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3600" b="1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6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5" name="矩形 4"/>
          <p:cNvSpPr/>
          <p:nvPr/>
        </p:nvSpPr>
        <p:spPr>
          <a:xfrm>
            <a:off x="3796495" y="891250"/>
            <a:ext cx="4606725" cy="10185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06095" y="1082114"/>
            <a:ext cx="5185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拼音拼音帮我正音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9727" y="2682861"/>
            <a:ext cx="24075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</a:rPr>
              <a:t>   </a:t>
            </a:r>
            <a:r>
              <a:rPr lang="en-US" altLang="zh-CN" sz="4400" dirty="0" err="1" smtClean="0">
                <a:solidFill>
                  <a:srgbClr val="FF0000"/>
                </a:solidFill>
              </a:rPr>
              <a:t>zāi</a:t>
            </a:r>
            <a:endParaRPr lang="en-US" altLang="zh-CN" sz="4400" dirty="0">
              <a:solidFill>
                <a:srgbClr val="FF0000"/>
              </a:solidFill>
            </a:endParaRPr>
          </a:p>
          <a:p>
            <a:r>
              <a:rPr lang="zh-CN" altLang="en-US" sz="4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44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哉</a:t>
            </a:r>
            <a:endParaRPr lang="en-US" altLang="zh-CN" sz="4400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4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736466" y="2718226"/>
            <a:ext cx="1990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sz="4400" b="1" dirty="0" err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xī</a:t>
            </a:r>
            <a:endParaRPr lang="en-US" altLang="zh-CN" sz="44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4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</a:t>
            </a:r>
            <a:r>
              <a:rPr lang="zh-CN" altLang="en-US" sz="44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峨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兮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7635"/>
          </a:xfrm>
        </p:spPr>
      </p:pic>
      <p:sp>
        <p:nvSpPr>
          <p:cNvPr id="5" name="文本框 4"/>
          <p:cNvSpPr txBox="1"/>
          <p:nvPr/>
        </p:nvSpPr>
        <p:spPr>
          <a:xfrm>
            <a:off x="1176794" y="751969"/>
            <a:ext cx="803876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伯牙绝弦</a:t>
            </a:r>
            <a:endParaRPr lang="en-US" altLang="zh-CN" sz="6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sz="4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牙善鼓琴，钟子期善听。</a:t>
            </a:r>
            <a:r>
              <a:rPr lang="zh-CN" altLang="en-US" sz="4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伯牙鼓琴，志在高山，钟子期曰：“善哉，峨峨兮若泰山！”志在流水，钟子期曰：“善哉，洋洋兮若江河！”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伯牙所念，钟子期必得之。子期死，伯牙谓世再无知音，乃破琴绝弦，终身不复鼓。</a:t>
            </a:r>
          </a:p>
        </p:txBody>
      </p:sp>
    </p:spTree>
    <p:extLst>
      <p:ext uri="{BB962C8B-B14F-4D97-AF65-F5344CB8AC3E}">
        <p14:creationId xmlns:p14="http://schemas.microsoft.com/office/powerpoint/2010/main" val="23984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2011680" y="1167447"/>
            <a:ext cx="8332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伯牙绝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弦</a:t>
            </a:r>
            <a:endParaRPr lang="en-US" altLang="zh-CN" sz="3600" b="1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36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鼓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琴，钟子期</a:t>
            </a:r>
            <a:r>
              <a:rPr lang="zh-CN" altLang="en-US" sz="3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听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。伯牙鼓琴，志在高山，钟子期曰：“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3600" b="1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哉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，峨峨兮若泰山！”志在流水，钟子期曰：“善哉，洋洋兮若江河！”伯牙所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念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钟子期</a:t>
            </a:r>
            <a:r>
              <a:rPr lang="zh-CN" altLang="en-US" sz="3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必得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之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④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子期死，伯牙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谓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⑤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世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再无知音，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乃</a:t>
            </a:r>
            <a:r>
              <a:rPr lang="zh-CN" altLang="en-US" sz="3600" b="1" baseline="300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⑥</a:t>
            </a:r>
            <a:r>
              <a:rPr lang="zh-CN" altLang="en-US" sz="36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破</a:t>
            </a:r>
            <a:r>
              <a:rPr lang="zh-CN" altLang="en-US" sz="36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琴绝弦，终身不复鼓。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90261" y="206734"/>
            <a:ext cx="9175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      导学提示：请同学们联系上下文先说说词语的意思，再说说句子的意思。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00275" y="5144371"/>
            <a:ext cx="828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①善     ②善   </a:t>
            </a:r>
            <a:r>
              <a:rPr lang="zh-CN" altLang="en-US" sz="3600" dirty="0" smtClean="0"/>
              <a:t>            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③念      ④必得之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r>
              <a:rPr lang="zh-CN" altLang="en-US" sz="3600" b="1" dirty="0" smtClean="0">
                <a:solidFill>
                  <a:srgbClr val="FF0000"/>
                </a:solidFill>
              </a:rPr>
              <a:t>⑤谓     ⑥乃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4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3768917" y="687039"/>
            <a:ext cx="65041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伯牙</a:t>
            </a:r>
            <a:r>
              <a:rPr lang="zh-CN" altLang="en-US" sz="40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鼓琴，钟子期</a:t>
            </a:r>
            <a:r>
              <a:rPr lang="zh-CN" altLang="en-US" sz="40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听</a:t>
            </a:r>
            <a:r>
              <a:rPr lang="zh-CN" altLang="en-US" sz="4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40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4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哉，峨峨兮若泰山！</a:t>
            </a:r>
            <a:endParaRPr lang="en-US" altLang="zh-CN" sz="4000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善</a:t>
            </a:r>
            <a:r>
              <a:rPr lang="zh-CN" altLang="en-US" sz="4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哉，洋洋兮若江河！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3768917" y="3131460"/>
            <a:ext cx="5860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en-US" sz="54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善：擅长</a:t>
            </a:r>
            <a:endParaRPr lang="en-US" altLang="zh-CN" sz="5400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5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善：好</a:t>
            </a:r>
            <a:endParaRPr lang="zh-CN" altLang="en-US" sz="5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6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2459808" y="1415639"/>
            <a:ext cx="8350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伯牙所</a:t>
            </a:r>
            <a:r>
              <a:rPr lang="zh-CN" altLang="en-US" sz="4800" dirty="0" smtClean="0">
                <a:solidFill>
                  <a:srgbClr val="FF0000"/>
                </a:solidFill>
              </a:rPr>
              <a:t>念</a:t>
            </a:r>
            <a:r>
              <a:rPr lang="zh-CN" altLang="en-US" sz="4800" baseline="30000" dirty="0" smtClean="0">
                <a:solidFill>
                  <a:srgbClr val="FF0000"/>
                </a:solidFill>
              </a:rPr>
              <a:t>③</a:t>
            </a:r>
            <a:r>
              <a:rPr lang="zh-CN" altLang="en-US" sz="4800" dirty="0" smtClean="0"/>
              <a:t>，钟子期</a:t>
            </a:r>
            <a:r>
              <a:rPr lang="zh-CN" altLang="en-US" sz="4800" dirty="0" smtClean="0">
                <a:solidFill>
                  <a:srgbClr val="FF0000"/>
                </a:solidFill>
              </a:rPr>
              <a:t>必得之</a:t>
            </a:r>
            <a:r>
              <a:rPr lang="zh-CN" altLang="en-US" sz="4800" baseline="30000" dirty="0" smtClean="0">
                <a:solidFill>
                  <a:srgbClr val="FF0000"/>
                </a:solidFill>
              </a:rPr>
              <a:t>④</a:t>
            </a:r>
            <a:r>
              <a:rPr lang="zh-CN" altLang="en-US" sz="4800" dirty="0" smtClean="0"/>
              <a:t>。</a:t>
            </a:r>
            <a:endParaRPr lang="zh-CN" altLang="en-US" sz="4800" dirty="0"/>
          </a:p>
        </p:txBody>
      </p:sp>
      <p:sp>
        <p:nvSpPr>
          <p:cNvPr id="5" name="文本框 4"/>
          <p:cNvSpPr txBox="1"/>
          <p:nvPr/>
        </p:nvSpPr>
        <p:spPr>
          <a:xfrm>
            <a:off x="2592730" y="3059669"/>
            <a:ext cx="681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③念         ④必得之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2459808" y="1415639"/>
            <a:ext cx="8350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子期死，伯牙</a:t>
            </a:r>
            <a:r>
              <a:rPr lang="zh-CN" altLang="en-US" sz="4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谓</a:t>
            </a:r>
            <a:r>
              <a:rPr lang="zh-CN" altLang="en-US" sz="4800" b="1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⑤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世再无知音，</a:t>
            </a:r>
            <a:r>
              <a:rPr lang="zh-CN" altLang="en-US" sz="4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乃</a:t>
            </a:r>
            <a:r>
              <a:rPr lang="zh-CN" altLang="en-US" sz="4800" b="1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⑥</a:t>
            </a:r>
            <a:r>
              <a:rPr lang="zh-CN" altLang="en-US" sz="48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破琴绝弦，终身不复鼓。</a:t>
            </a:r>
            <a:endParaRPr lang="zh-CN" altLang="en-US" sz="4800" b="1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9808" y="3389482"/>
            <a:ext cx="681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⑤谓     ⑥乃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1818986" y="469873"/>
            <a:ext cx="833296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60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伯牙绝弦</a:t>
            </a:r>
            <a:endParaRPr lang="en-US" altLang="zh-CN" sz="60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</a:t>
            </a:r>
            <a:r>
              <a:rPr lang="zh-CN" altLang="en-US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4000" b="1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伯</a:t>
            </a:r>
            <a:r>
              <a:rPr lang="zh-CN" altLang="en-US" sz="4000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牙善鼓琴，钟子期善听。伯牙鼓琴，志在高山，钟子期曰：“善哉，峨峨兮若泰山！”志在流水，钟子期曰：“善哉，洋洋兮若江河！”伯牙所念，钟子期必得之。子期死，伯牙谓世再无知音，乃破琴绝弦，终身不复鼓。</a:t>
            </a:r>
          </a:p>
        </p:txBody>
      </p:sp>
    </p:spTree>
    <p:extLst>
      <p:ext uri="{BB962C8B-B14F-4D97-AF65-F5344CB8AC3E}">
        <p14:creationId xmlns:p14="http://schemas.microsoft.com/office/powerpoint/2010/main" val="8556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865</Words>
  <Application>Microsoft Office PowerPoint</Application>
  <PresentationFormat>宽屏</PresentationFormat>
  <Paragraphs>57</Paragraphs>
  <Slides>14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华文行楷</vt:lpstr>
      <vt:lpstr>华文楷体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dickkun</dc:creator>
  <cp:lastModifiedBy>dickkun</cp:lastModifiedBy>
  <cp:revision>29</cp:revision>
  <dcterms:created xsi:type="dcterms:W3CDTF">2019-08-20T08:23:18Z</dcterms:created>
  <dcterms:modified xsi:type="dcterms:W3CDTF">2019-08-23T01:44:18Z</dcterms:modified>
</cp:coreProperties>
</file>